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60" r:id="rId3"/>
    <p:sldId id="380" r:id="rId4"/>
    <p:sldId id="382" r:id="rId5"/>
    <p:sldId id="387" r:id="rId6"/>
    <p:sldId id="389" r:id="rId7"/>
    <p:sldId id="273" r:id="rId8"/>
    <p:sldId id="257" r:id="rId9"/>
    <p:sldId id="348" r:id="rId10"/>
    <p:sldId id="367" r:id="rId11"/>
    <p:sldId id="402" r:id="rId12"/>
    <p:sldId id="403" r:id="rId13"/>
    <p:sldId id="394" r:id="rId14"/>
    <p:sldId id="352" r:id="rId15"/>
    <p:sldId id="358" r:id="rId16"/>
    <p:sldId id="354" r:id="rId17"/>
    <p:sldId id="385" r:id="rId18"/>
    <p:sldId id="349" r:id="rId19"/>
    <p:sldId id="355" r:id="rId20"/>
    <p:sldId id="378" r:id="rId21"/>
    <p:sldId id="372" r:id="rId22"/>
    <p:sldId id="371" r:id="rId23"/>
    <p:sldId id="404" r:id="rId24"/>
    <p:sldId id="405" r:id="rId25"/>
    <p:sldId id="397" r:id="rId26"/>
    <p:sldId id="356" r:id="rId27"/>
    <p:sldId id="398" r:id="rId28"/>
    <p:sldId id="406" r:id="rId29"/>
    <p:sldId id="357" r:id="rId30"/>
    <p:sldId id="383" r:id="rId31"/>
    <p:sldId id="365" r:id="rId32"/>
    <p:sldId id="375" r:id="rId33"/>
    <p:sldId id="364" r:id="rId34"/>
    <p:sldId id="366" r:id="rId35"/>
    <p:sldId id="390" r:id="rId36"/>
    <p:sldId id="376" r:id="rId37"/>
    <p:sldId id="368" r:id="rId38"/>
    <p:sldId id="396" r:id="rId39"/>
    <p:sldId id="381" r:id="rId40"/>
    <p:sldId id="359" r:id="rId41"/>
    <p:sldId id="3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6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C1B38-6ED6-E34F-B358-D9B9FADD4BB0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68EE5-1D2C-5D42-9BE3-EFB249A9A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b8988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b8988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3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68EE5-1D2C-5D42-9BE3-EFB249A9AC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96D0-25B2-5A49-BD27-18591DEF8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C3529-166F-9B41-AA21-3FAE2EC54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D3AB7-D874-ED43-B479-C549FCF8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0AB54-713C-5447-A5EA-B76B99DF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24298-3233-2344-BC3A-7D7E9D70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FC56-3CE8-3149-9A27-62A45190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91910-F4C4-A044-ADF8-A13FA98E0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C7434-8A5E-0D4B-B8E0-0C96F7BE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5704-08CA-4346-BF9E-444D27B1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D2752-B6F5-CF4B-86C5-37849D4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9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76ED3-33DE-8C42-A65A-BF5150109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9C5AD-23C3-C044-88B0-55D1CAB94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73E75-A0AF-3541-B513-08D5BA96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581AC-CB61-5D47-8B19-DDC72A6E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CF90-1D4E-A249-9DA9-70F94064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4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61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6098-E243-7745-8400-7F33CB98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89E5C-A292-7342-8E3D-683E68A22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7B455-3B80-F74E-B74D-EEA3D369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8C01C-94B2-4742-9504-DCB84E1F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A5DC-623E-0B4C-A0E6-C46A6448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9349-4D97-634E-A785-F58C7058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47E66-E321-4F47-B101-C8FBC4B2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41C8-255C-0B44-B8EF-A5544273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AFE1-2FB1-CF47-B089-32F9556E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ABC4-42EF-2A49-88F8-526DCBCE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3CD0-6AE9-4D40-BE4C-35BE7824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BF73E-6159-3A48-BE35-536303342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61511-1307-B846-8CF7-56A147C68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621DB-9E9B-614B-92DB-FE4CAF321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6E481-872C-C642-94DF-70D4926A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890A3-4144-0245-8AA9-D0A9C64C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7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B29C-77A6-4340-9DCB-B70E9D87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A80EA-BB87-AA48-AB00-D10C009D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C1BDC-9B2C-CA4D-8552-D95916875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DD5C0-72B7-544A-B721-1DD814741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9A26D-1FA4-A244-9746-EAF87E93D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E91C0-27CC-404B-B697-4E5120A9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3C54F-C8E4-5A4C-AFC6-8B251351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A3315-FE85-7D43-BF9C-D48099D3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03D8-D49E-A743-97EA-AF8E6537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BBC43-32C1-9649-8E70-75D9C3A6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51949-6514-6240-8C15-E589AAB6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2DA9-2B2A-524C-BBF1-873B1E1D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60879-92D5-4846-9FBB-92B8FA8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90FD5-057B-7F4D-A084-26D07E9D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2CA43-2A8E-2D4F-B554-1DB3366C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6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475D-DB0B-8143-A3BC-42B59AA3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FCDB-D402-CB4B-8AAC-84F03F53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29864-3EBB-BB4B-9B92-A33769068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C77E4-CA9B-8543-97AF-6F720B43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9E0B-9CF5-C642-A4A2-426F00F0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631CD-58BB-9041-88D0-CF206C76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9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5450-3B08-8146-8E4B-6DCBB081E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C01B15-FE0B-3F4E-AAB3-831BDBC89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A0B84-95F6-1941-996F-0AB8DFE02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052B9-4C22-544A-9727-F0A8814B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264C4-E9CB-FA47-8F8E-FE2CC2B4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30955-0873-D642-80DE-76686A5B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78CA8-EB2B-4743-979E-FEB3E4B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300FE-8EB5-3344-9EF3-DEED50880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8DD5-FC8C-E44D-BFEF-84E9FF933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39D4-7A8D-D34D-B669-60168326B3C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7652-49FF-6E48-BA39-F14E29943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7F3E-7614-8C4F-AC76-C28872586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93725-20A4-B047-91A1-1A2D1DAC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6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JiajingZ/CopSens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ithub.com/JiajingZ/CopSens" TargetMode="External"/><Relationship Id="rId5" Type="http://schemas.openxmlformats.org/officeDocument/2006/relationships/hyperlink" Target="https://arxiv.org/abs/2102.09412" TargetMode="Externa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1E19-3147-B74B-B33E-55875EEA6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92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Copula-based Sensitivity Analysis for Multi-Treatment Causal Inference with Unobserved Confounding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CAF4C-E9A1-2E4F-A54F-59A9AB38A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8936"/>
            <a:ext cx="9144000" cy="1655762"/>
          </a:xfrm>
        </p:spPr>
        <p:txBody>
          <a:bodyPr/>
          <a:lstStyle/>
          <a:p>
            <a:r>
              <a:rPr lang="en-US" dirty="0"/>
              <a:t>Alexander Franks</a:t>
            </a:r>
          </a:p>
          <a:p>
            <a:r>
              <a:rPr lang="en-US" dirty="0"/>
              <a:t>October 22, 2021</a:t>
            </a:r>
          </a:p>
          <a:p>
            <a:r>
              <a:rPr lang="en-US" dirty="0"/>
              <a:t>University of California, Santa Barbara</a:t>
            </a:r>
          </a:p>
        </p:txBody>
      </p:sp>
    </p:spTree>
    <p:extLst>
      <p:ext uri="{BB962C8B-B14F-4D97-AF65-F5344CB8AC3E}">
        <p14:creationId xmlns:p14="http://schemas.microsoft.com/office/powerpoint/2010/main" val="1229940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23A5-8C3A-8646-99DD-807DCB87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E2E9C-5BDB-A549-95AE-F96642820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Outcomes Y (scalar)</a:t>
            </a:r>
          </a:p>
          <a:p>
            <a:endParaRPr lang="en-US" dirty="0"/>
          </a:p>
          <a:p>
            <a:r>
              <a:rPr lang="en-US" dirty="0"/>
              <a:t>Treatments T (k-vector), </a:t>
            </a:r>
          </a:p>
          <a:p>
            <a:endParaRPr lang="en-US" dirty="0"/>
          </a:p>
          <a:p>
            <a:r>
              <a:rPr lang="en-US" dirty="0"/>
              <a:t>Confounders U (m-vector)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Use the do-calculus framework (Pearl, 2009)</a:t>
            </a:r>
          </a:p>
          <a:p>
            <a:endParaRPr lang="en-US" dirty="0"/>
          </a:p>
          <a:p>
            <a:r>
              <a:rPr lang="en-US" dirty="0"/>
              <a:t>do operator indicates the density of y in the population in which we </a:t>
            </a:r>
            <a:r>
              <a:rPr lang="en-US" b="1" dirty="0"/>
              <a:t>intervened</a:t>
            </a:r>
            <a:r>
              <a:rPr lang="en-US" dirty="0"/>
              <a:t> to assign t</a:t>
            </a:r>
          </a:p>
          <a:p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4C244-0CE2-EA49-878C-E09AD4B73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82" y="5589626"/>
            <a:ext cx="7721435" cy="50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35044-84F9-F341-B8B1-7A6D9388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90" y="720625"/>
            <a:ext cx="3759200" cy="295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CE7ED-4465-0548-90FE-982CE034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82" y="6293908"/>
            <a:ext cx="4799115" cy="3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9599-0DDD-CF46-8116-35D12078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Observed and Intervention Densities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DD992-EB59-514D-9CC2-E20450B44145}"/>
              </a:ext>
            </a:extLst>
          </p:cNvPr>
          <p:cNvSpPr txBox="1"/>
          <p:nvPr/>
        </p:nvSpPr>
        <p:spPr>
          <a:xfrm>
            <a:off x="1212216" y="4744865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are sensitivity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4A551-63D5-1D4D-A2B3-813D3534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05" y="1985458"/>
            <a:ext cx="71628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57BF3-59AE-3B4E-8D9C-E9433397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705" y="3249024"/>
            <a:ext cx="79121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2524A-44F9-DB41-A98C-5E70A94ADAEE}"/>
              </a:ext>
            </a:extLst>
          </p:cNvPr>
          <p:cNvSpPr txBox="1"/>
          <p:nvPr/>
        </p:nvSpPr>
        <p:spPr>
          <a:xfrm>
            <a:off x="449407" y="2226470"/>
            <a:ext cx="258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Observed: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5337-1894-EC4E-8873-CA1D834C3E16}"/>
              </a:ext>
            </a:extLst>
          </p:cNvPr>
          <p:cNvSpPr txBox="1"/>
          <p:nvPr/>
        </p:nvSpPr>
        <p:spPr>
          <a:xfrm>
            <a:off x="447136" y="3440402"/>
            <a:ext cx="258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Intervention: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4EAF-0FB4-EB4E-BC5B-C919C1836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3" y="4744865"/>
            <a:ext cx="373029" cy="55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4879B-E9C0-7B45-8690-52793B027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6" y="5684793"/>
            <a:ext cx="7480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E00A-7C40-AEC1-E11FAD3C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363" y="3103418"/>
            <a:ext cx="10183127" cy="3394364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is the conditional copula which characterizes the dependence between Y and U given T.</a:t>
            </a:r>
          </a:p>
          <a:p>
            <a:endParaRPr lang="en-US" dirty="0"/>
          </a:p>
          <a:p>
            <a:r>
              <a:rPr lang="en-US" dirty="0"/>
              <a:t>      might be identified (up to an equivalence class) with multiple treatments (e.g. a latent factor model)</a:t>
            </a:r>
          </a:p>
          <a:p>
            <a:endParaRPr lang="en-US" dirty="0"/>
          </a:p>
          <a:p>
            <a:r>
              <a:rPr lang="en-US" dirty="0"/>
              <a:t>    remains unidentified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DEAE-F48E-9A49-89C8-0DD8D5B3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3103418"/>
            <a:ext cx="2990851" cy="3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D8368-9376-6540-855D-E9D8E24F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Copula Approach to Multi-Treatment Sensitivity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116BF-AC07-5444-9AF5-C1B16813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12" y="1773702"/>
            <a:ext cx="10206280" cy="909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0A903-87BC-B040-A7FC-E96AB996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37" y="5461920"/>
            <a:ext cx="479086" cy="361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2E9C6-358E-F845-BA64-905A556A2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881" y="4301118"/>
            <a:ext cx="512593" cy="405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EF1D5-ECF4-A142-97CD-9DC56DF5F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74" y="1767504"/>
            <a:ext cx="10238866" cy="9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2EB6-D76B-464C-B12B-5C4882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Motivating Example: Analysis of Mouse 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2451-3ECA-EA48-9B6B-0DE55135F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effect of 17 gene expression values on mouse weight (Miao et al 2020)</a:t>
            </a:r>
          </a:p>
          <a:p>
            <a:endParaRPr lang="en-US" dirty="0"/>
          </a:p>
          <a:p>
            <a:r>
              <a:rPr lang="en-US" dirty="0"/>
              <a:t>Likely confounded due to batch effects and unmeasured phenotypes</a:t>
            </a:r>
          </a:p>
          <a:p>
            <a:endParaRPr lang="en-US" dirty="0"/>
          </a:p>
          <a:p>
            <a:r>
              <a:rPr lang="en-US" dirty="0"/>
              <a:t>Gene expression are the “treatments” and weight is the outcome</a:t>
            </a:r>
          </a:p>
          <a:p>
            <a:pPr lvl="1"/>
            <a:r>
              <a:rPr lang="en-US" dirty="0"/>
              <a:t>Model treatments and outcomes as Gaussian</a:t>
            </a:r>
          </a:p>
          <a:p>
            <a:endParaRPr lang="en-US" dirty="0"/>
          </a:p>
          <a:p>
            <a:r>
              <a:rPr lang="en-US" dirty="0"/>
              <a:t>Correlation between expression levels (”treatments”) is indicative of potential confounding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1FBD-6765-4A43-ACDB-CBF8C306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Intuition: The Linear Gaussian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581D-E518-344C-9C88-7308CAC1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73" y="2553469"/>
            <a:ext cx="4483100" cy="158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26EEE-F193-2345-9BF2-F6D6D93D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57" y="1181869"/>
            <a:ext cx="3759200" cy="295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AFB7D5-E6C3-E54D-A5D9-00B9AA3EA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09" y="2557427"/>
            <a:ext cx="4483100" cy="158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BCBCC-2BD4-9D48-A584-2DC6EE4D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881" y="4727736"/>
            <a:ext cx="3190672" cy="18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1446-C4FE-C741-9F5A-7691D5DC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Linear Gaussian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4B0A5-CC13-A847-84E6-F6ABFAF4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085923"/>
            <a:ext cx="11360800" cy="455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                                              is identifiable (up to scale / rotation)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sz="3200" dirty="0"/>
          </a:p>
          <a:p>
            <a:pPr marL="152396" indent="0">
              <a:buNone/>
            </a:pPr>
            <a:endParaRPr lang="en-US" sz="3200" dirty="0"/>
          </a:p>
          <a:p>
            <a:pPr marL="152396" indent="0">
              <a:buNone/>
            </a:pPr>
            <a:r>
              <a:rPr lang="en-US" sz="3200" dirty="0"/>
              <a:t>Sensitivity analysis:</a:t>
            </a:r>
          </a:p>
          <a:p>
            <a:pPr marL="152396" indent="0">
              <a:buNone/>
            </a:pPr>
            <a:endParaRPr lang="en-US" sz="3200" dirty="0"/>
          </a:p>
          <a:p>
            <a:r>
              <a:rPr lang="en-US" dirty="0"/>
              <a:t>Consider confounding bias of naïve estimates as a function of</a:t>
            </a:r>
          </a:p>
          <a:p>
            <a:endParaRPr lang="en-US" dirty="0"/>
          </a:p>
          <a:p>
            <a:r>
              <a:rPr lang="en-US" dirty="0"/>
              <a:t>Bias varies across treatment contrasts,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8753F-B993-524A-B2F5-3636D25E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59" y="2201807"/>
            <a:ext cx="3355521" cy="385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EC225-8C17-0849-9DD2-C06DAC3E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59" y="5740677"/>
            <a:ext cx="5207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CA401-A10B-D748-A98E-C42E341B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59" y="2916737"/>
            <a:ext cx="6057900" cy="52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62863-FB2A-9048-B606-6C79AD7F9289}"/>
              </a:ext>
            </a:extLst>
          </p:cNvPr>
          <p:cNvSpPr txBox="1"/>
          <p:nvPr/>
        </p:nvSpPr>
        <p:spPr>
          <a:xfrm>
            <a:off x="470405" y="1416833"/>
            <a:ext cx="2470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this model: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5CE814-1B03-6E41-A206-60249C08C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392" y="5115384"/>
            <a:ext cx="227127" cy="310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451E32-D041-164E-9B6F-03A50FC80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359" y="3616076"/>
            <a:ext cx="3850040" cy="4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4246-3BF9-2349-8449-7B69A858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Worst-case bias of naïve estimators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1B991-A2EA-E44E-A330-6EF2CA12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03" y="1742440"/>
            <a:ext cx="10477793" cy="356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41F2A-BC44-2A44-9A85-97171607127F}"/>
              </a:ext>
            </a:extLst>
          </p:cNvPr>
          <p:cNvSpPr txBox="1"/>
          <p:nvPr/>
        </p:nvSpPr>
        <p:spPr>
          <a:xfrm>
            <a:off x="2572869" y="5490211"/>
            <a:ext cx="7046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omitted variable bias is proportional to the scaled difference in confounder means</a:t>
            </a:r>
          </a:p>
        </p:txBody>
      </p:sp>
    </p:spTree>
    <p:extLst>
      <p:ext uri="{BB962C8B-B14F-4D97-AF65-F5344CB8AC3E}">
        <p14:creationId xmlns:p14="http://schemas.microsoft.com/office/powerpoint/2010/main" val="403392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371-93CA-1E4D-8C8B-9BD5AA5A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worst-case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6EB15-3987-9941-9020-34DD12841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F66F9-FE9F-EB41-9C9B-BE15C1E1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94" y="1419066"/>
            <a:ext cx="10476233" cy="316683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600E0D-C367-D745-9D6B-8B35DDEEB9CC}"/>
              </a:ext>
            </a:extLst>
          </p:cNvPr>
          <p:cNvSpPr txBox="1">
            <a:spLocks/>
          </p:cNvSpPr>
          <p:nvPr/>
        </p:nvSpPr>
        <p:spPr>
          <a:xfrm>
            <a:off x="796834" y="4355469"/>
            <a:ext cx="10979566" cy="549846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dirty="0"/>
              <a:t>            </a:t>
            </a:r>
            <a:r>
              <a:rPr lang="en-US" sz="2400" dirty="0"/>
              <a:t>is the fraction of variance in the first PC of treatments that can be explained by confounding.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ED6BA-B46F-5342-B552-CBB68D25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4" y="4682150"/>
            <a:ext cx="1138296" cy="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EB7E-392B-A54A-BB22-5A57DC9C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Confounding Bias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B2DC-4EB9-0345-A5CE-E764A595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14" y="1631427"/>
            <a:ext cx="8920812" cy="44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0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3D02-FFFC-7E47-9A9E-84E7E5BB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Robustness and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29D01-FE56-4A4D-943F-6E7794D02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analysis consists of two parts:</a:t>
            </a:r>
          </a:p>
          <a:p>
            <a:pPr marL="1253047" lvl="1" indent="-457200">
              <a:buAutoNum type="arabicPeriod"/>
            </a:pPr>
            <a:r>
              <a:rPr lang="en-US" dirty="0"/>
              <a:t>The sensitivity model parameterization</a:t>
            </a:r>
          </a:p>
          <a:p>
            <a:pPr marL="1253047" lvl="1" indent="-457200">
              <a:buAutoNum type="arabicPeriod"/>
            </a:pPr>
            <a:r>
              <a:rPr lang="en-US" dirty="0"/>
              <a:t> Tools for mapping external assumptions to specific models in the set</a:t>
            </a:r>
          </a:p>
          <a:p>
            <a:endParaRPr lang="en-US" dirty="0"/>
          </a:p>
          <a:p>
            <a:r>
              <a:rPr lang="en-US" dirty="0"/>
              <a:t>Models parameterized by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Default: choose d to maximize bias and reason about                  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0AD4F-6B24-234B-B775-B989AB8A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120" y="3425765"/>
            <a:ext cx="3836378" cy="740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FDEFF-15AA-664A-88B0-8817AA6B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26" y="4689129"/>
            <a:ext cx="1167015" cy="4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1EB8-1232-2A47-AAEE-FF788526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Multi-Treatment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8553-9E93-A346-B508-951551ABE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Goal: assess the causal effect of multiple treatments applied simultaneously in an observational context</a:t>
            </a:r>
          </a:p>
          <a:p>
            <a:pPr lvl="1"/>
            <a:r>
              <a:rPr lang="en-US" dirty="0"/>
              <a:t>Genome Wide Association Studies (GWAS)</a:t>
            </a:r>
          </a:p>
          <a:p>
            <a:pPr lvl="1"/>
            <a:r>
              <a:rPr lang="en-US" dirty="0"/>
              <a:t>What is the effect of an actor on movie revenue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possibly leverage correlation between treatments to control for potential unmeasured confounders.</a:t>
            </a:r>
          </a:p>
          <a:p>
            <a:endParaRPr lang="en-US" dirty="0"/>
          </a:p>
          <a:p>
            <a:r>
              <a:rPr lang="en-US" dirty="0"/>
              <a:t>Many concurrent </a:t>
            </a:r>
            <a:r>
              <a:rPr lang="en-US" dirty="0" err="1"/>
              <a:t>estimands</a:t>
            </a:r>
            <a:r>
              <a:rPr lang="en-US" dirty="0"/>
              <a:t>  (e.g. effect of each gene)</a:t>
            </a:r>
          </a:p>
          <a:p>
            <a:endParaRPr lang="en-US" dirty="0"/>
          </a:p>
          <a:p>
            <a:r>
              <a:rPr lang="en-US" dirty="0"/>
              <a:t>Renewed interest in causal community due to Wang and </a:t>
            </a:r>
            <a:r>
              <a:rPr lang="en-US" dirty="0" err="1"/>
              <a:t>Blei</a:t>
            </a:r>
            <a:r>
              <a:rPr lang="en-US" dirty="0"/>
              <a:t>, 2019.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3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BC815-B225-674A-AA21-D54FE9B0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robustness value </a:t>
            </a:r>
            <a:r>
              <a:rPr lang="en-US" dirty="0"/>
              <a:t>is the smallest value of                     that negates the sign of the treatment effect.</a:t>
            </a:r>
          </a:p>
          <a:p>
            <a:endParaRPr lang="en-US" dirty="0"/>
          </a:p>
          <a:p>
            <a:r>
              <a:rPr lang="en-US" dirty="0"/>
              <a:t>If no value can change the sign we declare the effect robust to this confounding</a:t>
            </a:r>
          </a:p>
          <a:p>
            <a:endParaRPr lang="en-US" dirty="0"/>
          </a:p>
          <a:p>
            <a:r>
              <a:rPr lang="en-US" dirty="0"/>
              <a:t>Can reason about by robustness by comparing                   to:</a:t>
            </a:r>
          </a:p>
          <a:p>
            <a:pPr lvl="1"/>
            <a:r>
              <a:rPr lang="en-US" dirty="0"/>
              <a:t>                 , the observed fraction of variance explained by treatments</a:t>
            </a:r>
          </a:p>
          <a:p>
            <a:pPr lvl="1"/>
            <a:r>
              <a:rPr lang="en-US" dirty="0"/>
              <a:t>                              the partial fraction of variance explained by some, given others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EC1DCA-DC1C-7F4B-A76E-12A85408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Robustness and Calibration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53C4F-C4B1-1443-B535-D636EB70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475" y="1536633"/>
            <a:ext cx="1373066" cy="558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CA8BC-C006-D545-8399-9E0F2E85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12" y="4497168"/>
            <a:ext cx="927924" cy="43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E109A-1E18-6A47-B919-90661EA3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16" y="5110538"/>
            <a:ext cx="1582615" cy="517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01785-D529-0E4D-B0C2-744A2FBE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94" y="3868957"/>
            <a:ext cx="1201624" cy="4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2EB6-D76B-464C-B12B-5C4882B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Mouse 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2451-3ECA-EA48-9B6B-0DE55135F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effect of 17 gene expression values on mouse weight (Miao et al 2020)</a:t>
            </a:r>
          </a:p>
          <a:p>
            <a:endParaRPr lang="en-US" dirty="0"/>
          </a:p>
          <a:p>
            <a:r>
              <a:rPr lang="en-US" dirty="0"/>
              <a:t>Likely confounded due to batch effects and unmeasured phenotypes</a:t>
            </a:r>
          </a:p>
          <a:p>
            <a:endParaRPr lang="en-US" dirty="0"/>
          </a:p>
          <a:p>
            <a:r>
              <a:rPr lang="en-US" dirty="0"/>
              <a:t>Gene expression are the “treatments” and weight is the outcome</a:t>
            </a:r>
          </a:p>
          <a:p>
            <a:pPr lvl="1"/>
            <a:r>
              <a:rPr lang="en-US" dirty="0"/>
              <a:t>Model treatments and outcomes as Gaussian</a:t>
            </a:r>
          </a:p>
          <a:p>
            <a:endParaRPr lang="en-US" dirty="0"/>
          </a:p>
          <a:p>
            <a:r>
              <a:rPr lang="en-US" dirty="0"/>
              <a:t>Correlation between expression levels is indicative of potential confounding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9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8705-30A6-B046-B107-A4E84877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B3341-4191-0145-A217-3F679F70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9A885-F034-D44A-826B-E1527809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0" y="0"/>
            <a:ext cx="1089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6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0F5B9-9A9F-2D43-9AB0-5A1BC200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E39C2-25B1-664E-A52D-90A5B8F55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7D5BC-A819-F649-A81E-AD95C57E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20" y="392644"/>
            <a:ext cx="7010710" cy="60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48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E3CF-7E11-3945-94E0-F79FCCBC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8DFE-6B8E-AC4E-A150-FB205A94A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Model: </a:t>
            </a:r>
          </a:p>
          <a:p>
            <a:endParaRPr lang="en-US" dirty="0"/>
          </a:p>
          <a:p>
            <a:r>
              <a:rPr lang="en-US" dirty="0"/>
              <a:t>Model the outcome given treatments using Bayesian Additive Regression Trees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estimand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where         is the treatment vector with all genes at their median level except for the </a:t>
            </a:r>
            <a:r>
              <a:rPr lang="en-US" dirty="0" err="1"/>
              <a:t>jth</a:t>
            </a:r>
            <a:r>
              <a:rPr lang="en-US" dirty="0"/>
              <a:t> gene which has it’s level set to the q-</a:t>
            </a:r>
            <a:r>
              <a:rPr lang="en-US" dirty="0" err="1"/>
              <a:t>th</a:t>
            </a:r>
            <a:r>
              <a:rPr lang="en-US" dirty="0"/>
              <a:t> quantile.</a:t>
            </a:r>
          </a:p>
          <a:p>
            <a:endParaRPr lang="en-US" dirty="0"/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EC80-09FB-0544-9611-D499C67C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96" y="4003103"/>
            <a:ext cx="6620530" cy="670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F1AE7-9455-8D4A-A6E6-809BACFC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15" y="4974728"/>
            <a:ext cx="236102" cy="415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4D90B-3C8B-A04C-922F-9CFE2F871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48" y="1565069"/>
            <a:ext cx="3878112" cy="44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1566-078B-5543-88BF-1CBD054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9F450-4473-E04E-81B1-5820C8318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64AE8-0E3D-374F-8C8E-0C7F7FF6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5578"/>
            <a:ext cx="9144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7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47F4-B9B9-0A4D-903B-80DB88DD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Assumptions for Reducing Ignorance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50B3-F3B4-2142-A1A2-88F8C2D3D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R-squared: </a:t>
            </a:r>
            <a:r>
              <a:rPr lang="en-US" dirty="0"/>
              <a:t>what fraction of the outcome variance is due to confounding?</a:t>
            </a:r>
          </a:p>
          <a:p>
            <a:endParaRPr lang="en-US" b="1" dirty="0"/>
          </a:p>
          <a:p>
            <a:r>
              <a:rPr lang="en-US" b="1" dirty="0"/>
              <a:t>Null controls: </a:t>
            </a:r>
            <a:r>
              <a:rPr lang="en-US" dirty="0"/>
              <a:t>specify which set of treatments are known to have no causal impact on the outcome.</a:t>
            </a:r>
          </a:p>
          <a:p>
            <a:endParaRPr lang="en-US" dirty="0"/>
          </a:p>
          <a:p>
            <a:r>
              <a:rPr lang="en-US" b="1" dirty="0"/>
              <a:t>Sparsity: </a:t>
            </a:r>
            <a:r>
              <a:rPr lang="en-US" dirty="0"/>
              <a:t>the majority of treatments have no effect</a:t>
            </a:r>
            <a:endParaRPr lang="en-US" b="1" dirty="0"/>
          </a:p>
          <a:p>
            <a:pPr lvl="1"/>
            <a:r>
              <a:rPr lang="en-US" dirty="0"/>
              <a:t>Miao et al (2020) propose an identification strategy based on the assumption that at least half of the treatments have no effect (”null treatments”)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72B81-5A04-F54E-A0B0-08E113D6C458}"/>
              </a:ext>
            </a:extLst>
          </p:cNvPr>
          <p:cNvSpPr txBox="1"/>
          <p:nvPr/>
        </p:nvSpPr>
        <p:spPr>
          <a:xfrm>
            <a:off x="1530625" y="5768667"/>
            <a:ext cx="890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Natural to encode these assumptions with prior distributions in a Bayesian framework</a:t>
            </a:r>
          </a:p>
        </p:txBody>
      </p:sp>
    </p:spTree>
    <p:extLst>
      <p:ext uri="{BB962C8B-B14F-4D97-AF65-F5344CB8AC3E}">
        <p14:creationId xmlns:p14="http://schemas.microsoft.com/office/powerpoint/2010/main" val="29103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8B13-DCAB-5B4D-A6BF-2D0B6A20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36BA1-0555-A94D-A35B-7169623D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C6D50-9200-E145-961C-675D97FB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89" y="0"/>
            <a:ext cx="6517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7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BA1E-1B70-B84E-963C-7494A889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9D161-65B4-484E-9CB8-47E3856F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E25BF-0EB1-EC43-AB06-05C5B84F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E00A-7C40-AEC1-E11FAD3C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363" y="3103418"/>
            <a:ext cx="10183127" cy="33943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                                       is the conditional copula which characterizes the dependence between Y and U given T.</a:t>
            </a:r>
          </a:p>
          <a:p>
            <a:pPr lvl="1"/>
            <a:r>
              <a:rPr lang="en-US" dirty="0"/>
              <a:t>No information in the observed data about this copula</a:t>
            </a:r>
          </a:p>
          <a:p>
            <a:endParaRPr lang="en-US" dirty="0"/>
          </a:p>
          <a:p>
            <a:r>
              <a:rPr lang="en-US" dirty="0"/>
              <a:t>             is the CDF of the naïve outcome model</a:t>
            </a:r>
          </a:p>
          <a:p>
            <a:endParaRPr lang="en-US" dirty="0"/>
          </a:p>
          <a:p>
            <a:r>
              <a:rPr lang="en-US" dirty="0"/>
              <a:t>             is the CDF of U given T=t.  Assumed identifiable from the latent variable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DEAE-F48E-9A49-89C8-0DD8D5B3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3103418"/>
            <a:ext cx="2990851" cy="3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D8368-9376-6540-855D-E9D8E24F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Multi-cause sensitivity in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116BF-AC07-5444-9AF5-C1B16813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12" y="1773702"/>
            <a:ext cx="10206280" cy="90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9F326-8315-754F-94BE-0161BC75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32" y="4686027"/>
            <a:ext cx="8128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A85BE-317C-E648-9B43-DC4DC0B55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99" y="5361312"/>
            <a:ext cx="800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1369-A556-A84C-9EE0-950F9367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Multi-Treatment Inference: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8BDB3-55FA-FE48-A808-FE044A5D0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117"/>
            <a:ext cx="10515600" cy="4351338"/>
          </a:xfrm>
        </p:spPr>
        <p:txBody>
          <a:bodyPr/>
          <a:lstStyle/>
          <a:p>
            <a:endParaRPr lang="en-US" sz="4000" dirty="0"/>
          </a:p>
          <a:p>
            <a:r>
              <a:rPr lang="en-US" sz="3200" dirty="0"/>
              <a:t>Outcomes Y (scalar)</a:t>
            </a:r>
          </a:p>
          <a:p>
            <a:endParaRPr lang="en-US" sz="3200" dirty="0"/>
          </a:p>
          <a:p>
            <a:r>
              <a:rPr lang="en-US" sz="3200" dirty="0"/>
              <a:t>Treatments T (k-vector)</a:t>
            </a:r>
          </a:p>
          <a:p>
            <a:endParaRPr lang="en-US" sz="3200" dirty="0"/>
          </a:p>
          <a:p>
            <a:r>
              <a:rPr lang="en-US" sz="3200" dirty="0"/>
              <a:t>Unmeasured confounders U (m-vector)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199A4-AA0D-0342-908A-10B19933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0" y="1358130"/>
            <a:ext cx="3759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7D16-EE28-CE4C-B12E-21C87D27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Assumptions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C8AF-ECB0-AD47-AFBA-C47B873B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2" y="2279549"/>
            <a:ext cx="11496175" cy="30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3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9C66-BAEF-844A-B244-4BBDCC11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Multi-cause sensitivity in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A19E4-D8CF-D248-89D8-23D68DA1E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CB67-C40C-FD48-8DE0-5B695E8D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2" y="2753590"/>
            <a:ext cx="5201450" cy="237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79B60-CD3F-0044-9AC4-1761C80F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92" y="3000085"/>
            <a:ext cx="4254500" cy="187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CC8C4-BB3A-884C-9706-3F4D1E0F473E}"/>
              </a:ext>
            </a:extLst>
          </p:cNvPr>
          <p:cNvSpPr txBox="1"/>
          <p:nvPr/>
        </p:nvSpPr>
        <p:spPr>
          <a:xfrm>
            <a:off x="6809204" y="2084559"/>
            <a:ext cx="437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Implied Gaussian copula:</a:t>
            </a:r>
          </a:p>
        </p:txBody>
      </p:sp>
    </p:spTree>
    <p:extLst>
      <p:ext uri="{BB962C8B-B14F-4D97-AF65-F5344CB8AC3E}">
        <p14:creationId xmlns:p14="http://schemas.microsoft.com/office/powerpoint/2010/main" val="2453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0AEE-1C4B-1B45-B287-53D4AB7F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IMDB movie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31CCA-86F3-6F46-B296-E03767AA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of TMDB 5000 Move Dataset</a:t>
            </a:r>
          </a:p>
          <a:p>
            <a:endParaRPr lang="en-US" dirty="0"/>
          </a:p>
          <a:p>
            <a:r>
              <a:rPr lang="en-US" dirty="0"/>
              <a:t>Estimate the effect of an actor’s presence on movie revenue (see Wang and </a:t>
            </a:r>
            <a:r>
              <a:rPr lang="en-US" dirty="0" err="1"/>
              <a:t>Blei</a:t>
            </a:r>
            <a:r>
              <a:rPr lang="en-US" dirty="0"/>
              <a:t>, 2018)</a:t>
            </a:r>
          </a:p>
          <a:p>
            <a:endParaRPr lang="en-US" dirty="0"/>
          </a:p>
          <a:p>
            <a:r>
              <a:rPr lang="en-US" dirty="0"/>
              <a:t>Regress log revenue of cast indicators</a:t>
            </a:r>
          </a:p>
          <a:p>
            <a:endParaRPr lang="en-US" dirty="0"/>
          </a:p>
          <a:p>
            <a:r>
              <a:rPr lang="en-US" dirty="0"/>
              <a:t>Explicitly </a:t>
            </a:r>
            <a:r>
              <a:rPr lang="en-US" i="1" dirty="0"/>
              <a:t>exclude</a:t>
            </a:r>
            <a:r>
              <a:rPr lang="en-US" dirty="0"/>
              <a:t> observed covariates in order to validate the sensitivity analysis.</a:t>
            </a:r>
          </a:p>
          <a:p>
            <a:pPr lvl="1"/>
            <a:r>
              <a:rPr lang="en-US" dirty="0"/>
              <a:t>E.g. budget explains 30% of the variance in revenue</a:t>
            </a:r>
          </a:p>
        </p:txBody>
      </p:sp>
    </p:spTree>
    <p:extLst>
      <p:ext uri="{BB962C8B-B14F-4D97-AF65-F5344CB8AC3E}">
        <p14:creationId xmlns:p14="http://schemas.microsoft.com/office/powerpoint/2010/main" val="1169112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B8E3-063B-EF40-93DF-83AA84FD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059F3-2EB3-1C4C-95A5-459487D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39A76-7CCE-2E4C-AA86-046BC164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226"/>
            <a:ext cx="12192000" cy="294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8A351-BD76-FB4E-AB13-71D3C544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0" y="3395439"/>
            <a:ext cx="9996873" cy="22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40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C508-0FE3-634F-A2BD-A78311D9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Norm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D67C1-B238-E044-8411-BF64D9A77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82336-9E29-FA4A-8BFD-AA1A95C5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536632"/>
            <a:ext cx="11360800" cy="49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C64F-A1A2-D94D-A105-9D60821B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816A8-3A76-384F-9C1E-FB0D0992E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can identify the distribution of latent confounders given treatments, you get bounded ignorance regions for the causal effects</a:t>
            </a:r>
          </a:p>
          <a:p>
            <a:endParaRPr lang="en-US" dirty="0"/>
          </a:p>
          <a:p>
            <a:r>
              <a:rPr lang="en-US" dirty="0"/>
              <a:t>Sensitivity analysis allows us to relax strong identifying</a:t>
            </a:r>
          </a:p>
          <a:p>
            <a:endParaRPr lang="en-US" dirty="0"/>
          </a:p>
          <a:p>
            <a:r>
              <a:rPr lang="en-US" dirty="0"/>
              <a:t>Explore robustness to different kinds of assumptions (R^2, sparsity, null controls,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Current work on encoding causal assumptions with Bayesian priors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6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4F47-85E9-7741-B352-D71B8D5F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and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E2087-8031-0E42-B320-6A5C3AB3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latent variable models</a:t>
            </a:r>
          </a:p>
          <a:p>
            <a:pPr lvl="1"/>
            <a:r>
              <a:rPr lang="en-US" dirty="0"/>
              <a:t>Interpretation and calibration is the challenge</a:t>
            </a:r>
          </a:p>
          <a:p>
            <a:endParaRPr lang="en-US" dirty="0"/>
          </a:p>
          <a:p>
            <a:r>
              <a:rPr lang="en-US" dirty="0"/>
              <a:t>Bayesian inference for encoding (partially) uncheckable causal assumptions.</a:t>
            </a:r>
          </a:p>
          <a:p>
            <a:endParaRPr lang="en-US" dirty="0"/>
          </a:p>
          <a:p>
            <a:r>
              <a:rPr lang="en-US" dirty="0"/>
              <a:t>Multiple outcomes</a:t>
            </a:r>
          </a:p>
          <a:p>
            <a:endParaRPr lang="en-US" dirty="0"/>
          </a:p>
          <a:p>
            <a:r>
              <a:rPr lang="en-US" dirty="0"/>
              <a:t>R package available at 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JiajingZ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CopSens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42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9E47-31A2-CE48-9F59-A2117F8A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A504C-CE98-8B4F-B68C-C7AAE4AA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85" y="2284723"/>
            <a:ext cx="1848140" cy="197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548D4-E26A-AC4C-8A8F-02FA1E719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7409" y="2284723"/>
            <a:ext cx="1941611" cy="19416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32D583-5139-104F-8A77-B219B5159F67}"/>
              </a:ext>
            </a:extLst>
          </p:cNvPr>
          <p:cNvSpPr/>
          <p:nvPr/>
        </p:nvSpPr>
        <p:spPr>
          <a:xfrm>
            <a:off x="1300977" y="4764694"/>
            <a:ext cx="9590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400" dirty="0"/>
              <a:t>Reference: </a:t>
            </a:r>
            <a:r>
              <a:rPr lang="en-US" sz="2400" dirty="0" err="1"/>
              <a:t>Jiajing</a:t>
            </a:r>
            <a:r>
              <a:rPr lang="en-US" sz="2400" dirty="0"/>
              <a:t> Zheng, Alexander </a:t>
            </a:r>
            <a:r>
              <a:rPr lang="en-US" sz="2400" dirty="0" err="1"/>
              <a:t>D’Amour</a:t>
            </a:r>
            <a:r>
              <a:rPr lang="en-US" sz="2400" dirty="0"/>
              <a:t> and Alexander Franks, </a:t>
            </a:r>
            <a:r>
              <a:rPr lang="en-US" sz="2400" i="1" dirty="0"/>
              <a:t>Copula-based Sensitivity Analysis for Multi-Treatment Causal Inference with Unobserved Confounding.</a:t>
            </a:r>
            <a:r>
              <a:rPr lang="en-US" sz="2400" dirty="0"/>
              <a:t> </a:t>
            </a:r>
            <a:r>
              <a:rPr lang="en-US" sz="2400" b="1" dirty="0" err="1">
                <a:hlinkClick r:id="rId5"/>
              </a:rPr>
              <a:t>Arxiv</a:t>
            </a:r>
            <a:r>
              <a:rPr lang="en-US" sz="2400" b="1" dirty="0">
                <a:hlinkClick r:id="rId5"/>
              </a:rPr>
              <a:t>: https://</a:t>
            </a:r>
            <a:r>
              <a:rPr lang="en-US" sz="2400" b="1" dirty="0" err="1">
                <a:hlinkClick r:id="rId5"/>
              </a:rPr>
              <a:t>arxiv.org</a:t>
            </a:r>
            <a:r>
              <a:rPr lang="en-US" sz="2400" b="1" dirty="0">
                <a:hlinkClick r:id="rId5"/>
              </a:rPr>
              <a:t>/abs/2102.09412</a:t>
            </a:r>
            <a:endParaRPr lang="en-US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F2F0-2785-024D-9004-0A6CB5E4E6AA}"/>
              </a:ext>
            </a:extLst>
          </p:cNvPr>
          <p:cNvSpPr txBox="1"/>
          <p:nvPr/>
        </p:nvSpPr>
        <p:spPr>
          <a:xfrm>
            <a:off x="1181867" y="2793344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Jiajing</a:t>
            </a:r>
            <a:r>
              <a:rPr lang="en-US" sz="2800" dirty="0"/>
              <a:t> Zheng</a:t>
            </a:r>
          </a:p>
          <a:p>
            <a:r>
              <a:rPr lang="en-US" sz="2800" dirty="0"/>
              <a:t>UCSB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987B1-21D0-F44E-8675-0695003596DA}"/>
              </a:ext>
            </a:extLst>
          </p:cNvPr>
          <p:cNvSpPr txBox="1"/>
          <p:nvPr/>
        </p:nvSpPr>
        <p:spPr>
          <a:xfrm>
            <a:off x="5683994" y="2793344"/>
            <a:ext cx="340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Alexander </a:t>
            </a:r>
            <a:r>
              <a:rPr lang="en-US" sz="2800" dirty="0" err="1"/>
              <a:t>D’Amour</a:t>
            </a:r>
            <a:endParaRPr lang="en-US" sz="2800" dirty="0"/>
          </a:p>
          <a:p>
            <a:r>
              <a:rPr lang="en-US" sz="2800" dirty="0"/>
              <a:t>Google Research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37DB1-F5E2-7F4C-BB2B-AD619A8A066F}"/>
              </a:ext>
            </a:extLst>
          </p:cNvPr>
          <p:cNvSpPr/>
          <p:nvPr/>
        </p:nvSpPr>
        <p:spPr>
          <a:xfrm>
            <a:off x="1437162" y="6223356"/>
            <a:ext cx="6611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package available at </a:t>
            </a:r>
            <a:r>
              <a:rPr lang="en-US" sz="2400" dirty="0">
                <a:hlinkClick r:id="rId6"/>
              </a:rPr>
              <a:t>github.com/JiajingZ/CopSens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431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8AEA-BCE3-C740-A36E-85EB174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94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5DB3F-453F-1B4E-8B98-B28DC52D7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5D13F-088C-DA49-A572-B042AC69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" y="686048"/>
            <a:ext cx="10013348" cy="6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2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F352-2D9D-2A4F-99B5-EF13A13F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outcomes and/or binary treatments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6F92D-87B1-6B45-8506-277AEF4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54" y="2461503"/>
            <a:ext cx="9563100" cy="495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AD30C-1BF1-5849-8AEE-8C90B499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binary outcomes, focus on the risk ratio: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non-Gaussian treatments we use variational autoencoder</a:t>
            </a:r>
          </a:p>
          <a:p>
            <a:pPr lvl="1"/>
            <a:r>
              <a:rPr lang="en-US" dirty="0"/>
              <a:t>Neural network latent variable model where                                                         holds approximately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21370-F76D-864F-8B43-6441A046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16" y="4138950"/>
            <a:ext cx="3355521" cy="3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E85C-EE08-3F49-8AC1-FFD5AAE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85714-B870-8741-A98B-C6FA12CF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57" y="1876357"/>
            <a:ext cx="10655199" cy="38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D19F-4F0E-9343-93E5-ED9415F9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E90D-3514-9647-95A5-26F76498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F2B86-7C4A-E945-BCFB-9455E28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135692"/>
            <a:ext cx="7029450" cy="4797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20D58-48C2-5847-88E1-FDB0688B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926" y="1135692"/>
            <a:ext cx="6031720" cy="50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51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6A22-DCAE-BF4E-B518-141FB138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Observable Partial R-</a:t>
            </a:r>
            <a:r>
              <a:rPr lang="en-US" dirty="0" err="1"/>
              <a:t>squareds</a:t>
            </a:r>
            <a:r>
              <a:rPr lang="en-US" dirty="0"/>
              <a:t> for IMDB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B0C21-9C72-D741-A25B-E025B5C71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CA666-57B8-4740-8919-7DA8460D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94" y="1536633"/>
            <a:ext cx="9221011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8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1369-A556-A84C-9EE0-950F9367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</a:t>
            </a:r>
            <a:r>
              <a:rPr lang="en-US" dirty="0" err="1"/>
              <a:t>Deconfounder</a:t>
            </a:r>
            <a:r>
              <a:rPr lang="en-US" dirty="0"/>
              <a:t>” Approach </a:t>
            </a:r>
            <a:br>
              <a:rPr lang="en-US" dirty="0"/>
            </a:br>
            <a:r>
              <a:rPr lang="en-US" dirty="0"/>
              <a:t>(Wang and </a:t>
            </a:r>
            <a:r>
              <a:rPr lang="en-US" dirty="0" err="1"/>
              <a:t>Blei</a:t>
            </a:r>
            <a:r>
              <a:rPr lang="en-US" dirty="0"/>
              <a:t>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8BDB3-55FA-FE48-A808-FE044A5D0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629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Fit a factor model to infer substitute confounders: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“Correct for” bias by including proxy confounder to debias treatment effect estimates: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U is pinpointed by T as k goes to infinity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FED6B-A8E6-D64F-B645-0851E38C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46" y="2723746"/>
            <a:ext cx="2099010" cy="516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4AE0B-4D67-7E48-A64A-94CD3E3F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304733"/>
            <a:ext cx="3674180" cy="272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26ECA-ED18-924A-A9A5-5D7FDF70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903" y="4731902"/>
            <a:ext cx="2039251" cy="4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985C-A486-B540-98C1-20793266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problems with “The </a:t>
            </a:r>
            <a:r>
              <a:rPr lang="en-US" dirty="0" err="1"/>
              <a:t>Deconfounder</a:t>
            </a:r>
            <a:r>
              <a:rPr lang="en-US" dirty="0"/>
              <a:t>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89E0E-EFDA-AF40-857E-0C8885640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332" y="2821005"/>
            <a:ext cx="5386769" cy="195804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34654A-3291-0945-8C91-0E8949033B80}"/>
              </a:ext>
            </a:extLst>
          </p:cNvPr>
          <p:cNvSpPr/>
          <p:nvPr/>
        </p:nvSpPr>
        <p:spPr>
          <a:xfrm>
            <a:off x="0" y="3324396"/>
            <a:ext cx="252919" cy="57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F4B11-2B53-6745-A429-A27B3ADAF3D5}"/>
              </a:ext>
            </a:extLst>
          </p:cNvPr>
          <p:cNvSpPr/>
          <p:nvPr/>
        </p:nvSpPr>
        <p:spPr>
          <a:xfrm>
            <a:off x="6977969" y="3220638"/>
            <a:ext cx="252919" cy="57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CDCFC-C014-344E-883D-5898AA4230C4}"/>
              </a:ext>
            </a:extLst>
          </p:cNvPr>
          <p:cNvSpPr/>
          <p:nvPr/>
        </p:nvSpPr>
        <p:spPr>
          <a:xfrm>
            <a:off x="3573297" y="3279002"/>
            <a:ext cx="252919" cy="57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E29CB-882B-5E48-AEED-980C133D681E}"/>
              </a:ext>
            </a:extLst>
          </p:cNvPr>
          <p:cNvSpPr/>
          <p:nvPr/>
        </p:nvSpPr>
        <p:spPr>
          <a:xfrm>
            <a:off x="152400" y="3476796"/>
            <a:ext cx="252919" cy="57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9F5D74-A17D-7940-900A-8FA1D32272BF}"/>
              </a:ext>
            </a:extLst>
          </p:cNvPr>
          <p:cNvSpPr/>
          <p:nvPr/>
        </p:nvSpPr>
        <p:spPr>
          <a:xfrm>
            <a:off x="1517515" y="5155660"/>
            <a:ext cx="1050587" cy="31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295156-5CB4-AD44-BCA1-E243C8E4575B}"/>
              </a:ext>
            </a:extLst>
          </p:cNvPr>
          <p:cNvSpPr/>
          <p:nvPr/>
        </p:nvSpPr>
        <p:spPr>
          <a:xfrm>
            <a:off x="5074597" y="5152417"/>
            <a:ext cx="1050587" cy="31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F0EF31-F601-E549-A139-8705E9F52131}"/>
              </a:ext>
            </a:extLst>
          </p:cNvPr>
          <p:cNvSpPr/>
          <p:nvPr/>
        </p:nvSpPr>
        <p:spPr>
          <a:xfrm>
            <a:off x="8284720" y="5249695"/>
            <a:ext cx="1050587" cy="31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55625A-DD86-7943-9912-7E626C066DFF}"/>
              </a:ext>
            </a:extLst>
          </p:cNvPr>
          <p:cNvSpPr/>
          <p:nvPr/>
        </p:nvSpPr>
        <p:spPr>
          <a:xfrm>
            <a:off x="525297" y="201136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dirty="0"/>
              <a:t>Lack of general nonparametric identification (</a:t>
            </a:r>
            <a:r>
              <a:rPr lang="en-US" sz="2800" dirty="0" err="1"/>
              <a:t>D’Amour</a:t>
            </a:r>
            <a:r>
              <a:rPr lang="en-US" sz="2800" dirty="0"/>
              <a:t>, 2019a,b)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Counterexamples to theoretical results (Ogburn, 2020)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“The </a:t>
            </a:r>
            <a:r>
              <a:rPr lang="en-US" sz="2800" dirty="0" err="1"/>
              <a:t>Deconfounder</a:t>
            </a:r>
            <a:r>
              <a:rPr lang="en-US" sz="2800" dirty="0"/>
              <a:t>” does not outperform naïve regression (Grimmer, 2020)</a:t>
            </a:r>
          </a:p>
        </p:txBody>
      </p:sp>
    </p:spTree>
    <p:extLst>
      <p:ext uri="{BB962C8B-B14F-4D97-AF65-F5344CB8AC3E}">
        <p14:creationId xmlns:p14="http://schemas.microsoft.com/office/powerpoint/2010/main" val="372115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264899" y="0"/>
            <a:ext cx="11360800" cy="57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buNone/>
            </a:pPr>
            <a:r>
              <a:rPr lang="en" sz="3733" dirty="0">
                <a:solidFill>
                  <a:schemeClr val="dk1"/>
                </a:solidFill>
              </a:rPr>
              <a:t>Methods of this type appear across science, and are standard procedure </a:t>
            </a:r>
            <a:r>
              <a:rPr lang="en" sz="3200" dirty="0">
                <a:solidFill>
                  <a:schemeClr val="dk1"/>
                </a:solidFill>
              </a:rPr>
              <a:t>(e.g., Price et al 2006 in GWAS)</a:t>
            </a:r>
            <a:r>
              <a:rPr lang="en" sz="3733" dirty="0">
                <a:solidFill>
                  <a:schemeClr val="dk1"/>
                </a:solidFill>
              </a:rPr>
              <a:t>.</a:t>
            </a:r>
            <a:endParaRPr sz="3733" dirty="0">
              <a:solidFill>
                <a:schemeClr val="dk1"/>
              </a:solidFill>
            </a:endParaRPr>
          </a:p>
          <a:p>
            <a:pPr marL="0" indent="0" algn="ctr">
              <a:spcBef>
                <a:spcPts val="2133"/>
              </a:spcBef>
              <a:buNone/>
            </a:pPr>
            <a:endParaRPr sz="3733" dirty="0">
              <a:solidFill>
                <a:schemeClr val="dk1"/>
              </a:solidFill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733" dirty="0">
                <a:solidFill>
                  <a:srgbClr val="FFFFFF"/>
                </a:solidFill>
              </a:rPr>
              <a:t>This paper finally brings them under the causal microscope.</a:t>
            </a:r>
            <a:endParaRPr sz="3733" dirty="0">
              <a:solidFill>
                <a:srgbClr val="FFFFFF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00" y="2345200"/>
            <a:ext cx="11059399" cy="3563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28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59E-6902-DA4B-AEC6-EF4DC6B3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4D0D-22E3-A448-9DDD-D247CB456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Reconcile intuition and practical success with negative theoretical results</a:t>
            </a:r>
          </a:p>
          <a:p>
            <a:endParaRPr lang="en-US" dirty="0"/>
          </a:p>
          <a:p>
            <a:r>
              <a:rPr lang="en-US" dirty="0"/>
              <a:t>Flexible and interpretable sensitivity analysis for multi-treatment inference</a:t>
            </a:r>
          </a:p>
          <a:p>
            <a:endParaRPr lang="en-US" dirty="0"/>
          </a:p>
          <a:p>
            <a:r>
              <a:rPr lang="en-US" dirty="0"/>
              <a:t>Some theoretical insights about the what might be gained in multi-treatment inference</a:t>
            </a:r>
          </a:p>
        </p:txBody>
      </p:sp>
    </p:spTree>
    <p:extLst>
      <p:ext uri="{BB962C8B-B14F-4D97-AF65-F5344CB8AC3E}">
        <p14:creationId xmlns:p14="http://schemas.microsoft.com/office/powerpoint/2010/main" val="159775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49D2-F2FE-7C45-8352-8491C10F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Sensitivity Analysis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E87C0-E88C-B148-9AC5-8B0248A8D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Relax unverifiable identifying assumptions</a:t>
            </a:r>
          </a:p>
          <a:p>
            <a:endParaRPr lang="en-US" sz="3200" dirty="0"/>
          </a:p>
          <a:p>
            <a:r>
              <a:rPr lang="en-US" sz="3200" dirty="0"/>
              <a:t>Readers can assess claims more precisely </a:t>
            </a:r>
          </a:p>
          <a:p>
            <a:pPr marL="152396" indent="0">
              <a:buNone/>
            </a:pPr>
            <a:endParaRPr lang="en-US" sz="3200" dirty="0"/>
          </a:p>
          <a:p>
            <a:r>
              <a:rPr lang="en-US" sz="3200" dirty="0"/>
              <a:t>Unique challenges in the multiple treatment setting which require careful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7BB9-5B1D-9E42-A384-5F96B5AA6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64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31431</TotalTime>
  <Words>1163</Words>
  <Application>Microsoft Macintosh PowerPoint</Application>
  <PresentationFormat>Widescreen</PresentationFormat>
  <Paragraphs>205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Copula-based Sensitivity Analysis for Multi-Treatment Causal Inference with Unobserved Confounding </vt:lpstr>
      <vt:lpstr>Multi-Treatment Inference</vt:lpstr>
      <vt:lpstr>Multi-Treatment Inference: Setup</vt:lpstr>
      <vt:lpstr>Assumptions</vt:lpstr>
      <vt:lpstr>“The Deconfounder” Approach  (Wang and Blei, 2019)</vt:lpstr>
      <vt:lpstr>Some problems with “The Deconfounder”</vt:lpstr>
      <vt:lpstr>PowerPoint Presentation</vt:lpstr>
      <vt:lpstr>This talk</vt:lpstr>
      <vt:lpstr>The Role of Sensitivity Analysis </vt:lpstr>
      <vt:lpstr>Setup</vt:lpstr>
      <vt:lpstr>Observed and Intervention Densities</vt:lpstr>
      <vt:lpstr>Copula Approach to Multi-Treatment Sensitivity</vt:lpstr>
      <vt:lpstr>Motivating Example: Analysis of Mouse Obesity</vt:lpstr>
      <vt:lpstr>Building Intuition: The Linear Gaussian Model</vt:lpstr>
      <vt:lpstr>The Linear Gaussian Model</vt:lpstr>
      <vt:lpstr>Worst-case bias of naïve estimators</vt:lpstr>
      <vt:lpstr>Overall worst-case bias</vt:lpstr>
      <vt:lpstr>Confounding Bias</vt:lpstr>
      <vt:lpstr>Robustness and Calibration</vt:lpstr>
      <vt:lpstr>Robustness and Calibration</vt:lpstr>
      <vt:lpstr>Analysis of Mouse Obesity</vt:lpstr>
      <vt:lpstr>PowerPoint Presentation</vt:lpstr>
      <vt:lpstr>PowerPoint Presentation</vt:lpstr>
      <vt:lpstr>Non-linear models</vt:lpstr>
      <vt:lpstr>PowerPoint Presentation</vt:lpstr>
      <vt:lpstr>Additional Assumptions for Reducing Ignorance</vt:lpstr>
      <vt:lpstr>PowerPoint Presentation</vt:lpstr>
      <vt:lpstr>PowerPoint Presentation</vt:lpstr>
      <vt:lpstr>Multi-cause sensitivity in general</vt:lpstr>
      <vt:lpstr>Additional Assumptions</vt:lpstr>
      <vt:lpstr>Multi-cause sensitivity in general</vt:lpstr>
      <vt:lpstr>Analysis of IMDB movie data</vt:lpstr>
      <vt:lpstr>PowerPoint Presentation</vt:lpstr>
      <vt:lpstr>Minimum Norm Effects</vt:lpstr>
      <vt:lpstr>Conclusions</vt:lpstr>
      <vt:lpstr>Software and Future Directions</vt:lpstr>
      <vt:lpstr>Thanks!</vt:lpstr>
      <vt:lpstr>References</vt:lpstr>
      <vt:lpstr>Binary outcomes and/or binary treatments</vt:lpstr>
      <vt:lpstr>PowerPoint Presentation</vt:lpstr>
      <vt:lpstr>Observable Partial R-squareds for IMDB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Copula-based Sensitivity Analysis for Multi-Treatment Causal Inference with Unobserved Confounding </dc:title>
  <dc:creator>Microsoft Office User</dc:creator>
  <cp:lastModifiedBy>Microsoft Office User</cp:lastModifiedBy>
  <cp:revision>120</cp:revision>
  <dcterms:created xsi:type="dcterms:W3CDTF">2021-02-23T15:27:34Z</dcterms:created>
  <dcterms:modified xsi:type="dcterms:W3CDTF">2022-12-04T20:11:52Z</dcterms:modified>
</cp:coreProperties>
</file>